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16" r:id="rId2"/>
    <p:sldId id="304" r:id="rId3"/>
    <p:sldId id="277" r:id="rId4"/>
    <p:sldId id="305" r:id="rId5"/>
    <p:sldId id="280" r:id="rId6"/>
    <p:sldId id="303" r:id="rId7"/>
    <p:sldId id="256" r:id="rId8"/>
    <p:sldId id="288" r:id="rId9"/>
    <p:sldId id="278" r:id="rId10"/>
    <p:sldId id="308" r:id="rId11"/>
    <p:sldId id="283" r:id="rId12"/>
    <p:sldId id="287" r:id="rId13"/>
    <p:sldId id="286" r:id="rId14"/>
    <p:sldId id="267" r:id="rId15"/>
    <p:sldId id="262" r:id="rId16"/>
    <p:sldId id="261" r:id="rId17"/>
    <p:sldId id="265" r:id="rId18"/>
    <p:sldId id="269" r:id="rId19"/>
    <p:sldId id="315" r:id="rId20"/>
    <p:sldId id="284" r:id="rId21"/>
    <p:sldId id="268" r:id="rId22"/>
    <p:sldId id="264" r:id="rId23"/>
    <p:sldId id="260" r:id="rId24"/>
    <p:sldId id="274" r:id="rId25"/>
    <p:sldId id="276" r:id="rId26"/>
    <p:sldId id="263" r:id="rId27"/>
    <p:sldId id="295" r:id="rId28"/>
    <p:sldId id="309" r:id="rId29"/>
    <p:sldId id="282" r:id="rId30"/>
    <p:sldId id="289" r:id="rId31"/>
    <p:sldId id="290" r:id="rId32"/>
    <p:sldId id="291" r:id="rId33"/>
    <p:sldId id="292" r:id="rId34"/>
    <p:sldId id="310" r:id="rId35"/>
    <p:sldId id="311" r:id="rId36"/>
    <p:sldId id="312" r:id="rId37"/>
    <p:sldId id="313" r:id="rId38"/>
    <p:sldId id="314" r:id="rId39"/>
    <p:sldId id="285" r:id="rId40"/>
    <p:sldId id="259" r:id="rId41"/>
    <p:sldId id="275" r:id="rId42"/>
    <p:sldId id="272" r:id="rId43"/>
    <p:sldId id="27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E17B-5289-4587-8646-4CFED3E1B6EF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2EC52-4885-4E33-84AA-3A6B0C469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6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Mitral </a:t>
            </a:r>
            <a:r>
              <a:rPr lang="en-US" dirty="0" err="1" smtClean="0"/>
              <a:t>stenosis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2EC52-4885-4E33-84AA-3A6B0C4694C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2EC52-4885-4E33-84AA-3A6B0C4694C2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PAH – R to L shunt</a:t>
            </a:r>
            <a:r>
              <a:rPr lang="en-US" baseline="0" dirty="0" smtClean="0"/>
              <a:t> – either VSD or PDA or APW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2EC52-4885-4E33-84AA-3A6B0C4694C2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Mild-moderate</a:t>
            </a:r>
            <a:r>
              <a:rPr lang="en-US" baseline="0" dirty="0" smtClean="0"/>
              <a:t> PS, catheter entrapment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2EC52-4885-4E33-84AA-3A6B0C4694C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Mild-moderate</a:t>
            </a:r>
            <a:r>
              <a:rPr lang="en-US" baseline="0" dirty="0" smtClean="0"/>
              <a:t> PS, catheter entrapment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2EC52-4885-4E33-84AA-3A6B0C4694C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Chronic Severe 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2EC52-4885-4E33-84AA-3A6B0C4694C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RA pressure seems</a:t>
            </a:r>
            <a:r>
              <a:rPr lang="en-US" baseline="0" dirty="0" smtClean="0"/>
              <a:t> to be very low- in fact it appears to be below zero. Physiologically a sub-zero RA pressure is impossible. The first thing is to check and correct the level of the transducer to mid-chest level.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The wave form and respiratory variation are as expected – hence there is no problem with dampening or catheter block.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If after correcting the transducer level the RA pressure is still below 4 </a:t>
            </a:r>
            <a:r>
              <a:rPr lang="en-US" baseline="0" dirty="0" err="1" smtClean="0"/>
              <a:t>mmHG</a:t>
            </a:r>
            <a:r>
              <a:rPr lang="en-US" baseline="0" dirty="0" smtClean="0"/>
              <a:t> – suspect </a:t>
            </a:r>
            <a:r>
              <a:rPr lang="en-US" baseline="0" dirty="0" err="1" smtClean="0"/>
              <a:t>hypovolemia</a:t>
            </a:r>
            <a:r>
              <a:rPr lang="en-US" baseline="0" dirty="0" smtClean="0"/>
              <a:t> and effect of diuretics.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B14B-D24A-4111-95B8-04563BBE3A7C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baseline="0" dirty="0" err="1" smtClean="0"/>
              <a:t>Ventricularization</a:t>
            </a:r>
            <a:r>
              <a:rPr lang="en-US" baseline="0" dirty="0" smtClean="0"/>
              <a:t> of aortic pressure – possible LMCA </a:t>
            </a:r>
            <a:r>
              <a:rPr lang="en-US" baseline="0" dirty="0" err="1" smtClean="0"/>
              <a:t>stenosis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ostial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stenosis</a:t>
            </a:r>
            <a:r>
              <a:rPr lang="en-US" baseline="0" dirty="0" smtClean="0"/>
              <a:t>. This can cause Myocardial </a:t>
            </a:r>
            <a:r>
              <a:rPr lang="en-US" baseline="0" dirty="0" err="1" smtClean="0"/>
              <a:t>ischaemia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Immediaely</a:t>
            </a:r>
            <a:r>
              <a:rPr lang="en-US" baseline="0" dirty="0" smtClean="0"/>
              <a:t> withdraw the catheter and do sinus injection.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Progressing dampening of aortic pressure with decline in wave form and pressure- Catheter tip against a wall or against a plaque or blockage of catheter due to debris or clot. Remedy is to withdraw the catheter and flush it.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Catheter has dropped into the LV and gives true LV pressure. Remedy is to withdraw the catheter to the aorta.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Dampening of the aortic pressure with wave form still present. The viscosity in the catheter is high – either due to blood or angiographic contrast medium. Solution is to flush with saline.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B14B-D24A-4111-95B8-04563BBE3A7C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dirty="0" smtClean="0"/>
              <a:t>Elevated PAW pressure of 22 mmHg</a:t>
            </a:r>
          </a:p>
          <a:p>
            <a:pPr marL="228600" indent="-228600">
              <a:buAutoNum type="arabicParenR"/>
            </a:pPr>
            <a:r>
              <a:rPr lang="en-US" dirty="0" smtClean="0"/>
              <a:t>Patient on mechanical ventilation – the normal respiratory variation is reversed. Pressure is now higher in inspiration and lower in expiration.</a:t>
            </a:r>
          </a:p>
          <a:p>
            <a:pPr marL="228600" indent="-228600">
              <a:buAutoNum type="arabicParenR"/>
            </a:pPr>
            <a:r>
              <a:rPr lang="en-US" dirty="0" smtClean="0"/>
              <a:t>However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B14B-D24A-4111-95B8-04563BBE3A7C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Findings: Wide pulse pressure, LVEDP very high and equal to aortic diastolic pressure, High PAW pressure, Low PA saturation, mild hypoxia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Suggestive of Acute or recent onset severe AR.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Start </a:t>
            </a:r>
            <a:r>
              <a:rPr lang="en-US" dirty="0" err="1" smtClean="0"/>
              <a:t>afterload</a:t>
            </a:r>
            <a:r>
              <a:rPr lang="en-US" dirty="0" smtClean="0"/>
              <a:t> reducing</a:t>
            </a:r>
            <a:r>
              <a:rPr lang="en-US" baseline="0" dirty="0" smtClean="0"/>
              <a:t> agent – SNP or TNG, detect cause of AR and treat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B14B-D24A-4111-95B8-04563BBE3A7C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 on IABP- showing diastolic augmentation of aortic pressure. Probably a case of </a:t>
            </a:r>
            <a:r>
              <a:rPr lang="en-US" dirty="0" err="1" smtClean="0"/>
              <a:t>cardiogenic</a:t>
            </a:r>
            <a:r>
              <a:rPr lang="en-US" dirty="0" smtClean="0"/>
              <a:t> shock or AMI</a:t>
            </a:r>
            <a:r>
              <a:rPr lang="en-US" baseline="0" dirty="0" smtClean="0"/>
              <a:t> with mechanical complication.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B14B-D24A-4111-95B8-04563BBE3A7C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912-54EB-40D2-BE70-9490F6D4A492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A9EF-ECF9-4979-B89B-8EA52A3F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912-54EB-40D2-BE70-9490F6D4A492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A9EF-ECF9-4979-B89B-8EA52A3F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912-54EB-40D2-BE70-9490F6D4A492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A9EF-ECF9-4979-B89B-8EA52A3F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912-54EB-40D2-BE70-9490F6D4A492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A9EF-ECF9-4979-B89B-8EA52A3F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912-54EB-40D2-BE70-9490F6D4A492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A9EF-ECF9-4979-B89B-8EA52A3F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912-54EB-40D2-BE70-9490F6D4A492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A9EF-ECF9-4979-B89B-8EA52A3F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912-54EB-40D2-BE70-9490F6D4A492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A9EF-ECF9-4979-B89B-8EA52A3F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912-54EB-40D2-BE70-9490F6D4A492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A9EF-ECF9-4979-B89B-8EA52A3F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912-54EB-40D2-BE70-9490F6D4A492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A9EF-ECF9-4979-B89B-8EA52A3F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912-54EB-40D2-BE70-9490F6D4A492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A9EF-ECF9-4979-B89B-8EA52A3F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912-54EB-40D2-BE70-9490F6D4A492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A9EF-ECF9-4979-B89B-8EA52A3F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1A912-54EB-40D2-BE70-9490F6D4A492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CA9EF-ECF9-4979-B89B-8EA52A3F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Interactive Session on Hemodynamics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Dr. Raghavan Subramanyan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variations</a:t>
            </a:r>
            <a:endParaRPr lang="en-US" dirty="0"/>
          </a:p>
        </p:txBody>
      </p:sp>
      <p:pic>
        <p:nvPicPr>
          <p:cNvPr id="61442" name="Picture 2" descr="Image result for Respiratory variations in intracardiac press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6019800" cy="4336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llection of cath tracings by navin"/>
          <p:cNvPicPr>
            <a:picLocks noChangeAspect="1" noChangeArrowheads="1"/>
          </p:cNvPicPr>
          <p:nvPr/>
        </p:nvPicPr>
        <p:blipFill rotWithShape="1">
          <a:blip r:embed="rId2"/>
          <a:srcRect l="5858" t="19324" r="6222" b="21241"/>
          <a:stretch/>
        </p:blipFill>
        <p:spPr bwMode="auto">
          <a:xfrm>
            <a:off x="733817" y="1453123"/>
            <a:ext cx="8096734" cy="410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llection of cath tracings by navin"/>
          <p:cNvPicPr>
            <a:picLocks noChangeAspect="1" noChangeArrowheads="1"/>
          </p:cNvPicPr>
          <p:nvPr/>
        </p:nvPicPr>
        <p:blipFill>
          <a:blip r:embed="rId2"/>
          <a:srcRect l="7524" t="23382" r="19749" b="21503"/>
          <a:stretch>
            <a:fillRect/>
          </a:stretch>
        </p:blipFill>
        <p:spPr bwMode="auto">
          <a:xfrm>
            <a:off x="381000" y="990600"/>
            <a:ext cx="487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ollection of cath tracings by navin"/>
          <p:cNvPicPr>
            <a:picLocks noChangeAspect="1" noChangeArrowheads="1"/>
          </p:cNvPicPr>
          <p:nvPr/>
        </p:nvPicPr>
        <p:blipFill>
          <a:blip r:embed="rId3"/>
          <a:srcRect l="3620" t="24108" r="5882" b="13213"/>
          <a:stretch>
            <a:fillRect/>
          </a:stretch>
        </p:blipFill>
        <p:spPr bwMode="auto">
          <a:xfrm>
            <a:off x="4038600" y="3810000"/>
            <a:ext cx="4648200" cy="241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2209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Insp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209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4953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Expiration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524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Constrictive </a:t>
            </a:r>
            <a:r>
              <a:rPr lang="en-US" sz="2400" dirty="0" err="1" smtClean="0"/>
              <a:t>Pericarditis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4572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Congestive heart failure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8612" name="AutoShape 3" descr="AR-BillFisher2"/>
          <p:cNvSpPr>
            <a:spLocks noGrp="1" noChangeAspect="1" noChangeArrowheads="1"/>
          </p:cNvSpPr>
          <p:nvPr isPhoto="1"/>
        </p:nvSpPr>
        <p:spPr bwMode="auto">
          <a:xfrm>
            <a:off x="685800" y="1633538"/>
            <a:ext cx="7772400" cy="3590925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en-IN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914400"/>
            <a:ext cx="73914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SVC 	45%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 		50%		RA a9 v12 (12)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IVC 	52%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RV 		51%		RV 78/8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 		53%		PA  78/36 (48)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PAW 	95%		PAW a24 v16  (26)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LV 		92%		LV 	102/10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92%	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100/66 (70)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3" descr="Restrictive2"/>
          <p:cNvSpPr>
            <a:spLocks noGrp="1" noChangeAspect="1" noChangeArrowheads="1"/>
          </p:cNvSpPr>
          <p:nvPr isPhoto="1"/>
        </p:nvSpPr>
        <p:spPr bwMode="auto">
          <a:xfrm>
            <a:off x="685800" y="904875"/>
            <a:ext cx="7772400" cy="50482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en-IN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3" descr="Q12-IHSS-BO#230-Todd"/>
          <p:cNvSpPr>
            <a:spLocks noGrp="1" noChangeAspect="1" noChangeArrowheads="1"/>
          </p:cNvSpPr>
          <p:nvPr isPhoto="1"/>
        </p:nvSpPr>
        <p:spPr bwMode="auto">
          <a:xfrm>
            <a:off x="685800" y="2235200"/>
            <a:ext cx="7772400" cy="30226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en-IN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3" descr="AO-&amp;PA-RV=PS"/>
          <p:cNvSpPr>
            <a:spLocks noGrp="1" noChangeAspect="1" noChangeArrowheads="1"/>
          </p:cNvSpPr>
          <p:nvPr isPhoto="1"/>
        </p:nvSpPr>
        <p:spPr bwMode="auto">
          <a:xfrm>
            <a:off x="685800" y="457200"/>
            <a:ext cx="7772400" cy="5127625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en-IN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0" y="914400"/>
            <a:ext cx="80010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SVC 	67%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 		72%	   RA 			a7 v6 (6)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IVC 	74%	   RV inflow 	70/7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RV 		70%	   RV apex		120/8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RVOT    	72%	   RVOT		72/8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 		71%	   PA	  		32/18 (24)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PAW 	98%	   PAW 		a8 v12(12)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LV 		99%	   LV		 	110/8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99%	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112/64 (72)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0" y="914400"/>
            <a:ext cx="80010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SVC 	67%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 		72%	   RA 			a7 v6 (6)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IVC 	74%	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RV inflow 	70/7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RV 		70%	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RV apex		120/8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RVOT    	72%	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RVOT		72/8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 		71%	   PA	  		32/18 (24)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PAW 	98%	   PAW 		a8 v12(12)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LV 		99%	   LV		 	110/8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99%	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112/64 (72)</a:t>
            </a:r>
          </a:p>
        </p:txBody>
      </p:sp>
    </p:spTree>
    <p:extLst>
      <p:ext uri="{BB962C8B-B14F-4D97-AF65-F5344CB8AC3E}">
        <p14:creationId xmlns:p14="http://schemas.microsoft.com/office/powerpoint/2010/main" val="35073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pirit level ru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024492">
            <a:off x="-908243" y="1597595"/>
            <a:ext cx="6191250" cy="267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spirit level ru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81293">
            <a:off x="4647863" y="2845000"/>
            <a:ext cx="5008563" cy="261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age result for reusable pressure transduc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905000"/>
            <a:ext cx="2895599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3" descr="Al-HOCM"/>
          <p:cNvSpPr>
            <a:spLocks noGrp="1" noChangeAspect="1" noChangeArrowheads="1"/>
          </p:cNvSpPr>
          <p:nvPr isPhoto="1"/>
        </p:nvSpPr>
        <p:spPr bwMode="auto">
          <a:xfrm>
            <a:off x="1143000" y="609600"/>
            <a:ext cx="6802437" cy="54864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en-IN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914400"/>
            <a:ext cx="73914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SVC 	58%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 		60%		RA 	a8 v6 (7)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IVC 	60%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RV 		59%		RV 	50/8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 		66%		PA  	48/36 (48)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PAW 	97%		PAW a14 v38  (25)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LV 		92%		LV 	98/16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91%	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98/58 (70)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3" descr="1mr-vwv2"/>
          <p:cNvSpPr>
            <a:spLocks noGrp="1" noChangeAspect="1" noChangeArrowheads="1"/>
          </p:cNvSpPr>
          <p:nvPr isPhoto="1"/>
        </p:nvSpPr>
        <p:spPr bwMode="auto">
          <a:xfrm>
            <a:off x="760413" y="685800"/>
            <a:ext cx="7623175" cy="54864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en-IN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3" descr="Q12-AR-FAovershoot-Todd"/>
          <p:cNvSpPr>
            <a:spLocks noGrp="1" noChangeAspect="1" noChangeArrowheads="1"/>
          </p:cNvSpPr>
          <p:nvPr isPhoto="1"/>
        </p:nvSpPr>
        <p:spPr bwMode="auto">
          <a:xfrm>
            <a:off x="685800" y="773113"/>
            <a:ext cx="7772400" cy="531018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en-IN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13333" r="11667" b="27778"/>
          <a:stretch>
            <a:fillRect/>
          </a:stretch>
        </p:blipFill>
        <p:spPr bwMode="auto">
          <a:xfrm>
            <a:off x="838199" y="838199"/>
            <a:ext cx="7491047" cy="54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AS+AR-betty"/>
          <p:cNvSpPr>
            <a:spLocks noGrp="1" noChangeAspect="1" noChangeArrowheads="1"/>
          </p:cNvSpPr>
          <p:nvPr isPhoto="1"/>
        </p:nvSpPr>
        <p:spPr bwMode="auto">
          <a:xfrm>
            <a:off x="831850" y="539750"/>
            <a:ext cx="7215188" cy="54864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en-IN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3" descr="RCAinjNml2"/>
          <p:cNvSpPr>
            <a:spLocks noGrp="1" noChangeAspect="1" noChangeArrowheads="1"/>
          </p:cNvSpPr>
          <p:nvPr isPhoto="1"/>
        </p:nvSpPr>
        <p:spPr bwMode="auto">
          <a:xfrm>
            <a:off x="685800" y="1757363"/>
            <a:ext cx="7772400" cy="334168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en-IN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Measurement of Oxygen Content</a:t>
            </a:r>
            <a:endParaRPr lang="en-US" sz="3200" dirty="0"/>
          </a:p>
        </p:txBody>
      </p:sp>
      <p:pic>
        <p:nvPicPr>
          <p:cNvPr id="67586" name="Picture 2" descr="Image result for Saturation in cath lab by spectrophotome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2400300" cy="1907089"/>
          </a:xfrm>
          <a:prstGeom prst="rect">
            <a:avLst/>
          </a:prstGeom>
          <a:noFill/>
        </p:spPr>
      </p:pic>
      <p:pic>
        <p:nvPicPr>
          <p:cNvPr id="67588" name="Picture 4" descr="Image result for blood gas analys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600200"/>
            <a:ext cx="2836578" cy="3067051"/>
          </a:xfrm>
          <a:prstGeom prst="rect">
            <a:avLst/>
          </a:prstGeom>
          <a:noFill/>
        </p:spPr>
      </p:pic>
      <p:pic>
        <p:nvPicPr>
          <p:cNvPr id="67590" name="Picture 6" descr="Image result for Oxygen dissociation curve shifts"/>
          <p:cNvPicPr>
            <a:picLocks noChangeAspect="1" noChangeArrowheads="1"/>
          </p:cNvPicPr>
          <p:nvPr/>
        </p:nvPicPr>
        <p:blipFill>
          <a:blip r:embed="rId4"/>
          <a:srcRect l="4199" r="16010" b="13657"/>
          <a:stretch>
            <a:fillRect/>
          </a:stretch>
        </p:blipFill>
        <p:spPr bwMode="auto">
          <a:xfrm>
            <a:off x="2514600" y="3200400"/>
            <a:ext cx="3276600" cy="3449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 "/>
          <p:cNvPicPr>
            <a:picLocks noChangeAspect="1" noChangeArrowheads="1"/>
          </p:cNvPicPr>
          <p:nvPr/>
        </p:nvPicPr>
        <p:blipFill>
          <a:blip r:embed="rId2"/>
          <a:srcRect l="17376" t="22436" r="16690" b="14560"/>
          <a:stretch>
            <a:fillRect/>
          </a:stretch>
        </p:blipFill>
        <p:spPr bwMode="auto">
          <a:xfrm>
            <a:off x="2133600" y="1524000"/>
            <a:ext cx="457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pirit level ru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40137">
            <a:off x="1541458" y="4311611"/>
            <a:ext cx="6191250" cy="267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433925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685800"/>
            <a:ext cx="396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artefacts in hemodynamic pressure tracin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642938"/>
            <a:ext cx="56769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pirit level ru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61912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spirit level ru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4000500"/>
            <a:ext cx="5008563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3429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Spirit level ruler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Catheter and Connecting Tube</a:t>
            </a:r>
          </a:p>
          <a:p>
            <a:pPr lvl="1"/>
            <a:r>
              <a:rPr lang="en-US" dirty="0" smtClean="0"/>
              <a:t>Length</a:t>
            </a:r>
          </a:p>
          <a:p>
            <a:pPr lvl="1"/>
            <a:r>
              <a:rPr lang="en-US" dirty="0" smtClean="0"/>
              <a:t>Diameter</a:t>
            </a:r>
          </a:p>
          <a:p>
            <a:pPr lvl="1"/>
            <a:r>
              <a:rPr lang="en-US" dirty="0" smtClean="0"/>
              <a:t>Compliance</a:t>
            </a:r>
          </a:p>
          <a:p>
            <a:pPr lvl="1"/>
            <a:r>
              <a:rPr lang="en-US" dirty="0" smtClean="0"/>
              <a:t>Lumen</a:t>
            </a:r>
          </a:p>
          <a:p>
            <a:pPr lvl="1"/>
            <a:r>
              <a:rPr lang="en-US" dirty="0" smtClean="0"/>
              <a:t>Viscosity</a:t>
            </a:r>
          </a:p>
          <a:p>
            <a:r>
              <a:rPr lang="en-US" dirty="0" smtClean="0"/>
              <a:t>Connecting Tube</a:t>
            </a:r>
          </a:p>
          <a:p>
            <a:r>
              <a:rPr lang="en-US" dirty="0" smtClean="0"/>
              <a:t>Transducer</a:t>
            </a:r>
          </a:p>
          <a:p>
            <a:r>
              <a:rPr lang="en-US" dirty="0" smtClean="0"/>
              <a:t>Pressure monitor system</a:t>
            </a:r>
            <a:endParaRPr lang="en-US" dirty="0"/>
          </a:p>
        </p:txBody>
      </p:sp>
      <p:pic>
        <p:nvPicPr>
          <p:cNvPr id="12290" name="Picture 2" descr="Image result for Bedside pressure patient hemodynamic monito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752600"/>
            <a:ext cx="3790950" cy="364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65797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629400" cy="1295400"/>
          </a:xfrm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sz="3600" dirty="0" smtClean="0"/>
              <a:t>Interpret this pressure tracing and suggest corrective action</a:t>
            </a:r>
            <a:endParaRPr lang="en-US" sz="2800" dirty="0"/>
          </a:p>
        </p:txBody>
      </p:sp>
      <p:pic>
        <p:nvPicPr>
          <p:cNvPr id="4" name="Picture 2" descr="RAerr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752600"/>
            <a:ext cx="6219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447800"/>
            <a:ext cx="6781800" cy="47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Interpret the four patterns </a:t>
            </a:r>
            <a:r>
              <a:rPr lang="en-US" sz="2800" dirty="0"/>
              <a:t>o</a:t>
            </a:r>
            <a:r>
              <a:rPr lang="en-US" sz="2800" dirty="0" smtClean="0"/>
              <a:t>f pressure record during coronary angiography and suggest corrective action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Comment on this PAWP tracing</a:t>
            </a:r>
            <a:endParaRPr lang="en-US" sz="3600" dirty="0"/>
          </a:p>
        </p:txBody>
      </p:sp>
      <p:pic>
        <p:nvPicPr>
          <p:cNvPr id="4098" name="Picture 2" descr="Image result for right atrial pressure waveform during mechanical ventilation"/>
          <p:cNvPicPr>
            <a:picLocks noChangeAspect="1" noChangeArrowheads="1"/>
          </p:cNvPicPr>
          <p:nvPr/>
        </p:nvPicPr>
        <p:blipFill>
          <a:blip r:embed="rId3"/>
          <a:srcRect l="4396" t="29304" r="6593" b="23809"/>
          <a:stretch>
            <a:fillRect/>
          </a:stretch>
        </p:blipFill>
        <p:spPr bwMode="auto">
          <a:xfrm>
            <a:off x="979170" y="2133600"/>
            <a:ext cx="709803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3733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End-</a:t>
            </a:r>
            <a:r>
              <a:rPr lang="en-US" sz="1200" b="1" dirty="0" err="1" smtClean="0"/>
              <a:t>insp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219200"/>
            <a:ext cx="73914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SVC 	60%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 		61%		RA 	a10 v8 (9)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IVC 	62%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RV 		63%		RV 	54/10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 		62%		PA  	52/28 (36)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PAW 	</a:t>
            </a:r>
            <a:r>
              <a:rPr lang="en-US" sz="3200" dirty="0" smtClean="0"/>
              <a:t>95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		PAW a30 v26 (30)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LV 		94%		LV 	120/38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93%	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120/36 (50)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57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Interpret this data set and suggest management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Interpret this pressure tracing and give probable diagnosis</a:t>
            </a:r>
            <a:endParaRPr lang="en-US" sz="3200" dirty="0"/>
          </a:p>
        </p:txBody>
      </p:sp>
      <p:sp>
        <p:nvSpPr>
          <p:cNvPr id="4" name="AutoShape 3" descr="IABP1-1"/>
          <p:cNvSpPr>
            <a:spLocks noGrp="1" noChangeAspect="1" noChangeArrowheads="1"/>
          </p:cNvSpPr>
          <p:nvPr isPhoto="1"/>
        </p:nvSpPr>
        <p:spPr bwMode="auto">
          <a:xfrm>
            <a:off x="1524000" y="1447800"/>
            <a:ext cx="5640388" cy="4721041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en-IN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3" descr="Brockenbraugh-BettyAshdown"/>
          <p:cNvSpPr>
            <a:spLocks noGrp="1" noChangeAspect="1" noChangeArrowheads="1"/>
          </p:cNvSpPr>
          <p:nvPr isPhoto="1"/>
        </p:nvSpPr>
        <p:spPr bwMode="auto">
          <a:xfrm>
            <a:off x="685800" y="1068388"/>
            <a:ext cx="7772400" cy="471963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en-IN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pressure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Catheter/Connection Tube</a:t>
            </a:r>
          </a:p>
          <a:p>
            <a:pPr lvl="1"/>
            <a:r>
              <a:rPr lang="en-US" dirty="0" smtClean="0"/>
              <a:t>Length</a:t>
            </a:r>
          </a:p>
          <a:p>
            <a:pPr lvl="1"/>
            <a:r>
              <a:rPr lang="en-US" dirty="0" smtClean="0"/>
              <a:t>Diameter</a:t>
            </a:r>
          </a:p>
          <a:p>
            <a:pPr lvl="1"/>
            <a:r>
              <a:rPr lang="en-US" dirty="0" smtClean="0"/>
              <a:t>Compliance</a:t>
            </a:r>
          </a:p>
          <a:p>
            <a:pPr lvl="1"/>
            <a:r>
              <a:rPr lang="en-US" dirty="0" smtClean="0"/>
              <a:t>Lumen</a:t>
            </a:r>
          </a:p>
          <a:p>
            <a:pPr lvl="1"/>
            <a:r>
              <a:rPr lang="en-US" dirty="0" smtClean="0"/>
              <a:t>Viscosity</a:t>
            </a:r>
          </a:p>
          <a:p>
            <a:r>
              <a:rPr lang="en-US" dirty="0" smtClean="0"/>
              <a:t>Transducer</a:t>
            </a:r>
          </a:p>
          <a:p>
            <a:r>
              <a:rPr lang="en-US" dirty="0" smtClean="0"/>
              <a:t>Pressure monitor system</a:t>
            </a:r>
            <a:endParaRPr lang="en-US" dirty="0"/>
          </a:p>
        </p:txBody>
      </p:sp>
      <p:pic>
        <p:nvPicPr>
          <p:cNvPr id="12290" name="Picture 2" descr="Image result for Bedside pressure patient hemodynamic monito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4850" y="1752600"/>
            <a:ext cx="3790950" cy="364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3" descr="IABP1-1"/>
          <p:cNvSpPr>
            <a:spLocks noGrp="1" noChangeAspect="1" noChangeArrowheads="1"/>
          </p:cNvSpPr>
          <p:nvPr isPhoto="1"/>
        </p:nvSpPr>
        <p:spPr bwMode="auto">
          <a:xfrm>
            <a:off x="1219200" y="381000"/>
            <a:ext cx="6554788" cy="54864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en-IN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32222"/>
          <a:stretch>
            <a:fillRect/>
          </a:stretch>
        </p:blipFill>
        <p:spPr bwMode="auto">
          <a:xfrm>
            <a:off x="228600" y="1676400"/>
            <a:ext cx="869429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914400"/>
            <a:ext cx="73914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SVC 	60%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  	62%		RA a9 v7 (8)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IVC 	62%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RV 		68%		RV 102/8	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 		67%		PA  40/14 (18)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PV 		99%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		97%		LA a10 v9  (8)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LV 		97%		LV 106/10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78%	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100/66 (68)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685800"/>
            <a:ext cx="74676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SVC					68%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		a10 v11 (10)		69%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IVC						76%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RV		86/9				79%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		84/48 (58)			78%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		a9 V12 (10)		98%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LV		96/10			96%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98/70 (78)			88%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3276600" cy="495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114425"/>
            <a:ext cx="2781300" cy="465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209800" y="5791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Artefacts</a:t>
            </a:r>
            <a:r>
              <a:rPr lang="en-US" sz="2800" dirty="0" smtClean="0"/>
              <a:t> in pressure tracing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error</a:t>
            </a:r>
            <a:endParaRPr lang="en-US" dirty="0"/>
          </a:p>
        </p:txBody>
      </p:sp>
      <p:pic>
        <p:nvPicPr>
          <p:cNvPr id="4" name="Picture 2" descr="Image result for artefacts in hemodynamic pressure tracings"/>
          <p:cNvPicPr>
            <a:picLocks noChangeAspect="1" noChangeArrowheads="1"/>
          </p:cNvPicPr>
          <p:nvPr/>
        </p:nvPicPr>
        <p:blipFill>
          <a:blip r:embed="rId2"/>
          <a:srcRect l="419" t="27041" r="13675" b="2755"/>
          <a:stretch>
            <a:fillRect/>
          </a:stretch>
        </p:blipFill>
        <p:spPr bwMode="auto">
          <a:xfrm>
            <a:off x="990600" y="1295400"/>
            <a:ext cx="7384312" cy="496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age result for cath lab pressure transducers fluid filled"/>
          <p:cNvPicPr>
            <a:picLocks noChangeAspect="1" noChangeArrowheads="1"/>
          </p:cNvPicPr>
          <p:nvPr/>
        </p:nvPicPr>
        <p:blipFill>
          <a:blip r:embed="rId2"/>
          <a:srcRect r="23200"/>
          <a:stretch>
            <a:fillRect/>
          </a:stretch>
        </p:blipFill>
        <p:spPr bwMode="auto">
          <a:xfrm>
            <a:off x="1219200" y="914400"/>
            <a:ext cx="6767802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4.bp.blogspot.com/-Ado2PnTGxfQ/TrHRfc6PlUI/AAAAAAAAphY/NadJOnz9bTI/s400/LVtraceUnderdampedcolo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1.bp.blogspot.com/-Dope6M37P0I/TrHRffEcxqI/AAAAAAAAphI/pGlnO_7vCac/s400/LVtraceUnderdampedCorrectedcolo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19200"/>
            <a:ext cx="3810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810000"/>
            <a:ext cx="4685242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0318" t="11538" r="40067" b="30769"/>
          <a:stretch>
            <a:fillRect/>
          </a:stretch>
        </p:blipFill>
        <p:spPr bwMode="auto">
          <a:xfrm>
            <a:off x="990600" y="345831"/>
            <a:ext cx="2514600" cy="145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r="28571"/>
          <a:stretch>
            <a:fillRect/>
          </a:stretch>
        </p:blipFill>
        <p:spPr bwMode="auto">
          <a:xfrm>
            <a:off x="1295401" y="2057916"/>
            <a:ext cx="2286000" cy="20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590800"/>
            <a:ext cx="36195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 r="23150" b="18200"/>
          <a:stretch>
            <a:fillRect/>
          </a:stretch>
        </p:blipFill>
        <p:spPr bwMode="auto">
          <a:xfrm>
            <a:off x="4648200" y="2286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Image result for right atrial pressure wavefor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191000"/>
            <a:ext cx="2294792" cy="1899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463</Words>
  <Application>Microsoft Office PowerPoint</Application>
  <PresentationFormat>On-screen Show (4:3)</PresentationFormat>
  <Paragraphs>126</Paragraphs>
  <Slides>43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Interactive Session on Hemodynamics</vt:lpstr>
      <vt:lpstr>PowerPoint Presentation</vt:lpstr>
      <vt:lpstr>PowerPoint Presentation</vt:lpstr>
      <vt:lpstr>Quality of pressure record</vt:lpstr>
      <vt:lpstr>PowerPoint Presentation</vt:lpstr>
      <vt:lpstr>Sources of error</vt:lpstr>
      <vt:lpstr>PowerPoint Presentation</vt:lpstr>
      <vt:lpstr>PowerPoint Presentation</vt:lpstr>
      <vt:lpstr>PowerPoint Presentation</vt:lpstr>
      <vt:lpstr>Respiratory variations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Measurement of Oxygen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Interpret this pressure tracing and suggest corrective action</vt:lpstr>
      <vt:lpstr>PowerPoint Presentation</vt:lpstr>
      <vt:lpstr>Comment on this PAWP tracing</vt:lpstr>
      <vt:lpstr>PowerPoint Presentation</vt:lpstr>
      <vt:lpstr>Interpret this pressure tracing and give probable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Dr.Subramaniyan</dc:creator>
  <cp:lastModifiedBy>itd</cp:lastModifiedBy>
  <cp:revision>36</cp:revision>
  <dcterms:created xsi:type="dcterms:W3CDTF">2018-03-02T09:46:16Z</dcterms:created>
  <dcterms:modified xsi:type="dcterms:W3CDTF">2018-03-04T05:36:54Z</dcterms:modified>
</cp:coreProperties>
</file>